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2" autoAdjust="0"/>
    <p:restoredTop sz="93991" autoAdjust="0"/>
  </p:normalViewPr>
  <p:slideViewPr>
    <p:cSldViewPr>
      <p:cViewPr varScale="1">
        <p:scale>
          <a:sx n="68" d="100"/>
          <a:sy n="68" d="100"/>
        </p:scale>
        <p:origin x="-144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4F5A86-5D92-474C-8F73-5315982CC2C6}" type="datetimeFigureOut">
              <a:rPr lang="en-US" smtClean="0"/>
              <a:pPr/>
              <a:t>10/18/2020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9B6C2-BE9A-4D39-9A1B-79E473905B0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Healthcare</a:t>
            </a:r>
            <a:r>
              <a:rPr lang="en-US" baseline="0" dirty="0" smtClean="0"/>
              <a:t> administrator have a significant role to play in improving the health of individuals in the society. It is an important career to research as it entails management of healthcare service provision in different organizations including developing policies and programs for community health improvement. Efforts dedicated to improvement of community health can also improve other aspects of the community like the economy or social aspects of the society. They shape the various policies involved in providing community health services. </a:t>
            </a:r>
          </a:p>
          <a:p>
            <a:r>
              <a:rPr lang="en-US" baseline="0" dirty="0" smtClean="0"/>
              <a:t>People acquire jobs in different departments in the healthcare sector. These can include health educators, clinicians and pharmacists. The healthcare administrators develop policies which guide how all the providers of healthcare services carry out their activities in dealing with a  variety of public health issues such as diseases, pandemics or natural disasters This shows that the healthcare administrators have power over many other workers in the healthcare industry making it an interesting career to research. The career also requires individuals to show high level of professionalism and skills in leadership and management. It is one of the careers important in influencing the lives of others hence high efficiency is crucial.</a:t>
            </a:r>
          </a:p>
        </p:txBody>
      </p:sp>
      <p:sp>
        <p:nvSpPr>
          <p:cNvPr id="4" name="Slide Number Placeholder 3"/>
          <p:cNvSpPr>
            <a:spLocks noGrp="1"/>
          </p:cNvSpPr>
          <p:nvPr>
            <p:ph type="sldNum" sz="quarter" idx="10"/>
          </p:nvPr>
        </p:nvSpPr>
        <p:spPr/>
        <p:txBody>
          <a:bodyPr/>
          <a:lstStyle/>
          <a:p>
            <a:fld id="{D099B6C2-BE9A-4D39-9A1B-79E473905B0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basic</a:t>
            </a:r>
            <a:r>
              <a:rPr lang="en-US" baseline="0" dirty="0" smtClean="0"/>
              <a:t> salary for a healthcare administrator ranges between $50k-$170k  per month depending on the organization.  The career requires an individual to have 4-6 years of higher education and a Bachelor’s degree in healthcare administration. A masters degree in health administration, healthcare management or other related courses is required in major health institutions.  With the increase in the types of health problems, the careers in the healthcare are likely to be highly diversified as well as growth in the existing careers (</a:t>
            </a:r>
            <a:r>
              <a:rPr lang="en-US" dirty="0" err="1" smtClean="0"/>
              <a:t>Kossek</a:t>
            </a:r>
            <a:r>
              <a:rPr lang="en-US" dirty="0" smtClean="0"/>
              <a:t>, </a:t>
            </a:r>
            <a:r>
              <a:rPr lang="en-US" dirty="0" err="1" smtClean="0"/>
              <a:t>Piszczek</a:t>
            </a:r>
            <a:r>
              <a:rPr lang="en-US" dirty="0" smtClean="0"/>
              <a:t>, </a:t>
            </a:r>
            <a:r>
              <a:rPr lang="en-US" dirty="0" err="1" smtClean="0"/>
              <a:t>McAlpine</a:t>
            </a:r>
            <a:r>
              <a:rPr lang="en-US" dirty="0" smtClean="0"/>
              <a:t>, Hammer, &amp; Burke, 2019)</a:t>
            </a:r>
            <a:r>
              <a:rPr lang="en-US" baseline="0" dirty="0" smtClean="0"/>
              <a:t>. The healthcare administration is expected to realize 18% growth rate or higher in a period of 10 years (2018-2028).</a:t>
            </a:r>
            <a:endParaRPr lang="en-US" dirty="0"/>
          </a:p>
        </p:txBody>
      </p:sp>
      <p:sp>
        <p:nvSpPr>
          <p:cNvPr id="4" name="Slide Number Placeholder 3"/>
          <p:cNvSpPr>
            <a:spLocks noGrp="1"/>
          </p:cNvSpPr>
          <p:nvPr>
            <p:ph type="sldNum" sz="quarter" idx="10"/>
          </p:nvPr>
        </p:nvSpPr>
        <p:spPr/>
        <p:txBody>
          <a:bodyPr/>
          <a:lstStyle/>
          <a:p>
            <a:fld id="{D099B6C2-BE9A-4D39-9A1B-79E473905B0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Knowledge about the industry is one of the required skills.</a:t>
            </a:r>
            <a:r>
              <a:rPr lang="en-US" baseline="0" dirty="0" smtClean="0"/>
              <a:t> An individual making crucial decisions in any industry requires knowledge on the industry (</a:t>
            </a:r>
            <a:r>
              <a:rPr lang="en-US" dirty="0" err="1" smtClean="0"/>
              <a:t>Kossek</a:t>
            </a:r>
            <a:r>
              <a:rPr lang="en-US" dirty="0" smtClean="0"/>
              <a:t>, </a:t>
            </a:r>
            <a:r>
              <a:rPr lang="en-US" dirty="0" err="1" smtClean="0"/>
              <a:t>Piszczek</a:t>
            </a:r>
            <a:r>
              <a:rPr lang="en-US" dirty="0" smtClean="0"/>
              <a:t>, </a:t>
            </a:r>
            <a:r>
              <a:rPr lang="en-US" dirty="0" err="1" smtClean="0"/>
              <a:t>McAlpine</a:t>
            </a:r>
            <a:r>
              <a:rPr lang="en-US" dirty="0" smtClean="0"/>
              <a:t>, Hammer, &amp; Burke, 2019)</a:t>
            </a:r>
            <a:r>
              <a:rPr lang="en-US" baseline="0" dirty="0" smtClean="0"/>
              <a:t>. This includes healthcare administrators involved in implementing and shaping healthcare policies. The career also requires leadership and management skills to effectively coordinate operations in the healthcare department.  Allocation and management of resources used in improving community health is a role of the healthcare managers. The individual also requires relationship building skills to work effectively with the community. Good relationship between the healthcare sector and the community determines how well community health services are delivered. Relationship building is also an important trait when the healthcare administrator is facilitating services between different organizations or different teams. The career also requires rational thinking  skills to influence rational decision making. The healthcare administrator should make sound decisions which help in improving the wellbeing of individuals in the society. As the healthcare sector is highly changing, the manager should also show high adaptability skills to manage any possible changes in community health needs. </a:t>
            </a:r>
          </a:p>
        </p:txBody>
      </p:sp>
      <p:sp>
        <p:nvSpPr>
          <p:cNvPr id="4" name="Slide Number Placeholder 3"/>
          <p:cNvSpPr>
            <a:spLocks noGrp="1"/>
          </p:cNvSpPr>
          <p:nvPr>
            <p:ph type="sldNum" sz="quarter" idx="10"/>
          </p:nvPr>
        </p:nvSpPr>
        <p:spPr/>
        <p:txBody>
          <a:bodyPr/>
          <a:lstStyle/>
          <a:p>
            <a:fld id="{D099B6C2-BE9A-4D39-9A1B-79E473905B08}"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healthcare administrators set rules and policies in organizations which manage the experience received by the patients. It includes the procedures</a:t>
            </a:r>
            <a:r>
              <a:rPr lang="en-US" baseline="0" dirty="0" smtClean="0"/>
              <a:t> of checking in patients, scheduling appointments and procedures involved in providing care to the patient (</a:t>
            </a:r>
            <a:r>
              <a:rPr lang="en-US" dirty="0" smtClean="0"/>
              <a:t>Begun, White, &amp; </a:t>
            </a:r>
            <a:r>
              <a:rPr lang="en-US" dirty="0" err="1" smtClean="0"/>
              <a:t>Mosser</a:t>
            </a:r>
            <a:r>
              <a:rPr lang="en-US" dirty="0" smtClean="0"/>
              <a:t>, 2019)</a:t>
            </a:r>
            <a:r>
              <a:rPr lang="en-US" baseline="0" dirty="0" smtClean="0"/>
              <a:t>. They are also responsible for managing the health information in the organization. They oversee who the organizational data can be shared to as well as the process of collecting managing and even storing data such as bookkeeping. The healthcare administrator is also required to maintain a sound financial position of the organization.  He/she is required to ensure effective allocation of resources required in organizational operations as well as ensuring the organizational operations are devoted towards the achievement of the organization’s goals which include making profit. They should identify new opportunities for the organization to promote financial growth.  The health administrator is also responsible for organizational compliance with the regulations ad federal rules. The activities carried out in the organization under the authority of the healthcare administrator should be in accordance to rules and regulations of the state or country  as well as ethical principle governing operations in the healthcare industry. The management of human resources in the healthcare organization or department is spearheaded by the healthcare administrator. This entails hiring, assessment and review of the employees.  </a:t>
            </a:r>
            <a:endParaRPr lang="en-US" dirty="0"/>
          </a:p>
        </p:txBody>
      </p:sp>
      <p:sp>
        <p:nvSpPr>
          <p:cNvPr id="4" name="Slide Number Placeholder 3"/>
          <p:cNvSpPr>
            <a:spLocks noGrp="1"/>
          </p:cNvSpPr>
          <p:nvPr>
            <p:ph type="sldNum" sz="quarter" idx="10"/>
          </p:nvPr>
        </p:nvSpPr>
        <p:spPr/>
        <p:txBody>
          <a:bodyPr/>
          <a:lstStyle/>
          <a:p>
            <a:fld id="{D099B6C2-BE9A-4D39-9A1B-79E473905B08}"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healthcare administration career encompasses</a:t>
            </a:r>
            <a:r>
              <a:rPr lang="en-US" baseline="0" dirty="0" smtClean="0"/>
              <a:t> various concepts of the body of knowledge such as education, experience skills and abilities. These are the major traits an individual needs to display before acquiring a job as an healthcare administrator (</a:t>
            </a:r>
            <a:r>
              <a:rPr lang="en-US" dirty="0" smtClean="0"/>
              <a:t>Harris,</a:t>
            </a:r>
            <a:r>
              <a:rPr lang="en-US" baseline="0" dirty="0" smtClean="0"/>
              <a:t> </a:t>
            </a:r>
            <a:r>
              <a:rPr lang="en-US" dirty="0" smtClean="0"/>
              <a:t>2015). </a:t>
            </a:r>
            <a:r>
              <a:rPr lang="en-US" baseline="0" dirty="0" smtClean="0"/>
              <a:t>. There are education requirements for the career including a bachelor’s degree or a master’s degree in the field. The individual should also have experience in working in the healthcare sector to be able to facilitate various activities. The experience can also influence development of various skills and abilities such as leadership and teambuilding which are part of the career’s body of Knowledge. There is a wide range of abilities and skills that the healthcare administrator should posses including knowledge about the industry, thinking and acting rationally or effective management of resources. </a:t>
            </a:r>
            <a:endParaRPr lang="en-US" dirty="0"/>
          </a:p>
        </p:txBody>
      </p:sp>
      <p:sp>
        <p:nvSpPr>
          <p:cNvPr id="4" name="Slide Number Placeholder 3"/>
          <p:cNvSpPr>
            <a:spLocks noGrp="1"/>
          </p:cNvSpPr>
          <p:nvPr>
            <p:ph type="sldNum" sz="quarter" idx="10"/>
          </p:nvPr>
        </p:nvSpPr>
        <p:spPr/>
        <p:txBody>
          <a:bodyPr/>
          <a:lstStyle/>
          <a:p>
            <a:fld id="{D099B6C2-BE9A-4D39-9A1B-79E473905B08}"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The most interesting factors regarding the career include its involvement in improving community health. The healthcare administrators have a major</a:t>
            </a:r>
            <a:r>
              <a:rPr lang="en-US" baseline="0" dirty="0" smtClean="0"/>
              <a:t> role to play in the current society in managing the multiple healthcare issues. Improving the wellbeing of the members of the society improves the overall performance of the society. The career is also interesting due to the high level of professionalism required. Any individual who would like a to have a career is required to be highly prepared to show high professionalism as the career can influence the performance of the community. It is interesting to investigate the level of professionalism that one of the crucial careers in the society entails. One of the highly surprising facts about the career is the diversity of jobs available for the graduates aspiring to become healthcare administrators. The career provides entry level jobs to the graduates in different sectors like management or admissions to help them in building their experience. An individual with experience in either of the jobs related to the career as well a degree relevant to the career is can develop their career to an healthcare administrator over time (</a:t>
            </a:r>
            <a:r>
              <a:rPr lang="en-US" dirty="0" smtClean="0"/>
              <a:t>Harris,</a:t>
            </a:r>
            <a:r>
              <a:rPr lang="en-US" baseline="0" dirty="0" smtClean="0"/>
              <a:t> </a:t>
            </a:r>
            <a:r>
              <a:rPr lang="en-US" dirty="0" smtClean="0"/>
              <a:t>2015). </a:t>
            </a:r>
            <a:endParaRPr lang="en-US" dirty="0"/>
          </a:p>
        </p:txBody>
      </p:sp>
      <p:sp>
        <p:nvSpPr>
          <p:cNvPr id="4" name="Slide Number Placeholder 3"/>
          <p:cNvSpPr>
            <a:spLocks noGrp="1"/>
          </p:cNvSpPr>
          <p:nvPr>
            <p:ph type="sldNum" sz="quarter" idx="10"/>
          </p:nvPr>
        </p:nvSpPr>
        <p:spPr/>
        <p:txBody>
          <a:bodyPr/>
          <a:lstStyle/>
          <a:p>
            <a:fld id="{D099B6C2-BE9A-4D39-9A1B-79E473905B08}"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C6C5E66-DFD2-4062-8CC9-D495CEA84A57}" type="datetimeFigureOut">
              <a:rPr lang="en-US" smtClean="0"/>
              <a:pPr/>
              <a:t>10/18/2020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FE9D36F-5629-446B-BF3F-79B9573974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E9D36F-5629-446B-BF3F-79B95739746D}"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E9D36F-5629-446B-BF3F-79B95739746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E9D36F-5629-446B-BF3F-79B95739746D}"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FE9D36F-5629-446B-BF3F-79B95739746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FE9D36F-5629-446B-BF3F-79B95739746D}"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FE9D36F-5629-446B-BF3F-79B9573974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C6C5E66-DFD2-4062-8CC9-D495CEA84A57}" type="datetimeFigureOut">
              <a:rPr lang="en-US" smtClean="0"/>
              <a:pPr/>
              <a:t>10/18/2020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FE9D36F-5629-446B-BF3F-79B95739746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C6C5E66-DFD2-4062-8CC9-D495CEA84A57}" type="datetimeFigureOut">
              <a:rPr lang="en-US" smtClean="0"/>
              <a:pPr/>
              <a:t>10/18/2020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FE9D36F-5629-446B-BF3F-79B95739746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E9D36F-5629-446B-BF3F-79B9573974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C5E66-DFD2-4062-8CC9-D495CEA84A57}" type="datetimeFigureOut">
              <a:rPr lang="en-US" smtClean="0"/>
              <a:pPr/>
              <a:t>10/18/2020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FE9D36F-5629-446B-BF3F-79B9573974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C6C5E66-DFD2-4062-8CC9-D495CEA84A57}" type="datetimeFigureOut">
              <a:rPr lang="en-US" smtClean="0"/>
              <a:pPr/>
              <a:t>10/18/2020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FE9D36F-5629-446B-BF3F-79B9573974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latin typeface="Arial" pitchFamily="34" charset="0"/>
                <a:cs typeface="Arial" pitchFamily="34" charset="0"/>
              </a:rPr>
              <a:t>Health administrator</a:t>
            </a:r>
          </a:p>
          <a:p>
            <a:pPr algn="ctr">
              <a:buNone/>
            </a:pPr>
            <a:r>
              <a:rPr lang="en-US" dirty="0" smtClean="0">
                <a:latin typeface="Arial" pitchFamily="34" charset="0"/>
                <a:cs typeface="Arial" pitchFamily="34" charset="0"/>
              </a:rPr>
              <a:t>Name </a:t>
            </a:r>
          </a:p>
          <a:p>
            <a:pPr algn="ctr">
              <a:buNone/>
            </a:pPr>
            <a:r>
              <a:rPr lang="en-US" dirty="0" smtClean="0">
                <a:latin typeface="Arial" pitchFamily="34" charset="0"/>
                <a:cs typeface="Arial" pitchFamily="34" charset="0"/>
              </a:rPr>
              <a:t>Assignment name </a:t>
            </a:r>
          </a:p>
          <a:p>
            <a:pPr algn="ctr">
              <a:buNone/>
            </a:pPr>
            <a:r>
              <a:rPr lang="en-US" dirty="0" smtClean="0">
                <a:latin typeface="Arial" pitchFamily="34" charset="0"/>
                <a:cs typeface="Arial" pitchFamily="34" charset="0"/>
              </a:rPr>
              <a:t>HMS100</a:t>
            </a:r>
          </a:p>
          <a:p>
            <a:endParaRPr lang="en-US" dirty="0"/>
          </a:p>
        </p:txBody>
      </p:sp>
      <p:sp>
        <p:nvSpPr>
          <p:cNvPr id="2" name="Title 1"/>
          <p:cNvSpPr>
            <a:spLocks noGrp="1"/>
          </p:cNvSpPr>
          <p:nvPr>
            <p:ph type="title"/>
          </p:nvPr>
        </p:nvSpPr>
        <p:spPr>
          <a:xfrm>
            <a:off x="914400" y="533400"/>
            <a:ext cx="7772400" cy="914400"/>
          </a:xfrm>
        </p:spPr>
        <p:txBody>
          <a:bodyPr/>
          <a:lstStyle/>
          <a:p>
            <a:pPr algn="ctr"/>
            <a:r>
              <a:rPr lang="en-US" dirty="0" smtClean="0"/>
              <a:t>Title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Devoted to improving the level of health in the community</a:t>
            </a:r>
          </a:p>
          <a:p>
            <a:r>
              <a:rPr lang="en-US" dirty="0" smtClean="0"/>
              <a:t>The diversity in the healthcare sector  makes healthcare  administration a major career. </a:t>
            </a:r>
          </a:p>
          <a:p>
            <a:r>
              <a:rPr lang="en-US" dirty="0" smtClean="0"/>
              <a:t>High professionalism in the career</a:t>
            </a:r>
            <a:endParaRPr lang="en-US" dirty="0"/>
          </a:p>
        </p:txBody>
      </p:sp>
      <p:sp>
        <p:nvSpPr>
          <p:cNvPr id="2" name="Title 1"/>
          <p:cNvSpPr>
            <a:spLocks noGrp="1"/>
          </p:cNvSpPr>
          <p:nvPr>
            <p:ph type="title"/>
          </p:nvPr>
        </p:nvSpPr>
        <p:spPr/>
        <p:txBody>
          <a:bodyPr/>
          <a:lstStyle/>
          <a:p>
            <a:pPr algn="ctr"/>
            <a:r>
              <a:rPr lang="en-US" dirty="0" smtClean="0"/>
              <a:t>Reasons for Research</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Median salary in 2019($50k-$170k)</a:t>
            </a:r>
          </a:p>
          <a:p>
            <a:r>
              <a:rPr lang="en-US" dirty="0" smtClean="0"/>
              <a:t>Education requirements</a:t>
            </a:r>
          </a:p>
          <a:p>
            <a:pPr lvl="1"/>
            <a:r>
              <a:rPr lang="en-US" dirty="0" smtClean="0"/>
              <a:t>4-6 years of higher education</a:t>
            </a:r>
          </a:p>
          <a:p>
            <a:pPr lvl="1"/>
            <a:r>
              <a:rPr lang="en-US" dirty="0" smtClean="0"/>
              <a:t>Bachelor’s degree in Health administration</a:t>
            </a:r>
          </a:p>
          <a:p>
            <a:pPr lvl="1"/>
            <a:r>
              <a:rPr lang="en-US" dirty="0" smtClean="0"/>
              <a:t>Master’s degree in health administration, healthcare management or related subjects.</a:t>
            </a:r>
          </a:p>
          <a:p>
            <a:pPr lvl="1">
              <a:buNone/>
            </a:pPr>
            <a:r>
              <a:rPr lang="en-US" dirty="0" smtClean="0"/>
              <a:t>18% predicated growth rate between 2018 and 2028.</a:t>
            </a:r>
          </a:p>
        </p:txBody>
      </p:sp>
      <p:sp>
        <p:nvSpPr>
          <p:cNvPr id="2" name="Title 1"/>
          <p:cNvSpPr>
            <a:spLocks noGrp="1"/>
          </p:cNvSpPr>
          <p:nvPr>
            <p:ph type="title"/>
          </p:nvPr>
        </p:nvSpPr>
        <p:spPr/>
        <p:txBody>
          <a:bodyPr/>
          <a:lstStyle/>
          <a:p>
            <a:r>
              <a:rPr lang="en-US" dirty="0" smtClean="0"/>
              <a:t> Requirements and salary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Knowledge of the industry</a:t>
            </a:r>
          </a:p>
          <a:p>
            <a:r>
              <a:rPr lang="en-US" dirty="0" smtClean="0"/>
              <a:t>Leadership and management skills</a:t>
            </a:r>
          </a:p>
          <a:p>
            <a:r>
              <a:rPr lang="en-US" dirty="0" smtClean="0"/>
              <a:t>Relationship building</a:t>
            </a:r>
          </a:p>
          <a:p>
            <a:r>
              <a:rPr lang="en-US" dirty="0" smtClean="0"/>
              <a:t>Rational thinking skills </a:t>
            </a:r>
          </a:p>
          <a:p>
            <a:r>
              <a:rPr lang="en-US" dirty="0" smtClean="0"/>
              <a:t>Adaptability </a:t>
            </a:r>
            <a:endParaRPr lang="en-US" dirty="0"/>
          </a:p>
        </p:txBody>
      </p:sp>
      <p:sp>
        <p:nvSpPr>
          <p:cNvPr id="2" name="Title 1"/>
          <p:cNvSpPr>
            <a:spLocks noGrp="1"/>
          </p:cNvSpPr>
          <p:nvPr>
            <p:ph type="title"/>
          </p:nvPr>
        </p:nvSpPr>
        <p:spPr/>
        <p:txBody>
          <a:bodyPr/>
          <a:lstStyle/>
          <a:p>
            <a:pPr algn="ctr"/>
            <a:r>
              <a:rPr lang="en-US" dirty="0" smtClean="0"/>
              <a:t>Skills and traits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Managing patient experience</a:t>
            </a:r>
          </a:p>
          <a:p>
            <a:r>
              <a:rPr lang="en-US" dirty="0" smtClean="0"/>
              <a:t>Managing health information</a:t>
            </a:r>
          </a:p>
          <a:p>
            <a:r>
              <a:rPr lang="en-US" dirty="0" smtClean="0"/>
              <a:t>Maintaining good organizational financial health</a:t>
            </a:r>
          </a:p>
          <a:p>
            <a:r>
              <a:rPr lang="en-US" dirty="0" smtClean="0"/>
              <a:t>Ensuring the organization complies to the rules, regulations and policies of the government.</a:t>
            </a:r>
          </a:p>
          <a:p>
            <a:r>
              <a:rPr lang="en-US" dirty="0" smtClean="0"/>
              <a:t>Managing human resources  in the institution</a:t>
            </a:r>
          </a:p>
          <a:p>
            <a:pPr>
              <a:buNone/>
            </a:pPr>
            <a:endParaRPr lang="en-US" dirty="0"/>
          </a:p>
        </p:txBody>
      </p:sp>
      <p:sp>
        <p:nvSpPr>
          <p:cNvPr id="2" name="Title 1"/>
          <p:cNvSpPr>
            <a:spLocks noGrp="1"/>
          </p:cNvSpPr>
          <p:nvPr>
            <p:ph type="title"/>
          </p:nvPr>
        </p:nvSpPr>
        <p:spPr/>
        <p:txBody>
          <a:bodyPr/>
          <a:lstStyle/>
          <a:p>
            <a:r>
              <a:rPr lang="en-US" dirty="0" smtClean="0"/>
              <a:t>Duties and Responsibilities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Education</a:t>
            </a:r>
          </a:p>
          <a:p>
            <a:r>
              <a:rPr lang="en-US" dirty="0" smtClean="0"/>
              <a:t>Experience </a:t>
            </a:r>
          </a:p>
          <a:p>
            <a:r>
              <a:rPr lang="en-US" dirty="0" smtClean="0"/>
              <a:t>Skills and abilities </a:t>
            </a:r>
            <a:endParaRPr lang="en-US" dirty="0"/>
          </a:p>
        </p:txBody>
      </p:sp>
      <p:sp>
        <p:nvSpPr>
          <p:cNvPr id="2" name="Title 1"/>
          <p:cNvSpPr>
            <a:spLocks noGrp="1"/>
          </p:cNvSpPr>
          <p:nvPr>
            <p:ph type="title"/>
          </p:nvPr>
        </p:nvSpPr>
        <p:spPr/>
        <p:txBody>
          <a:bodyPr/>
          <a:lstStyle/>
          <a:p>
            <a:pPr algn="ctr"/>
            <a:r>
              <a:rPr lang="en-US" dirty="0" smtClean="0"/>
              <a:t>Body of Knowledge  concepts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careers involves issues of community health</a:t>
            </a:r>
          </a:p>
          <a:p>
            <a:r>
              <a:rPr lang="en-US" dirty="0" smtClean="0"/>
              <a:t>Professionalism of the career </a:t>
            </a:r>
          </a:p>
          <a:p>
            <a:r>
              <a:rPr lang="en-US" dirty="0" smtClean="0"/>
              <a:t>Surprising facts</a:t>
            </a:r>
          </a:p>
          <a:p>
            <a:pPr lvl="1"/>
            <a:r>
              <a:rPr lang="en-US" dirty="0" smtClean="0"/>
              <a:t>Diversity of jobs for graduates</a:t>
            </a:r>
            <a:endParaRPr lang="en-US" dirty="0"/>
          </a:p>
        </p:txBody>
      </p:sp>
      <p:sp>
        <p:nvSpPr>
          <p:cNvPr id="2" name="Title 1"/>
          <p:cNvSpPr>
            <a:spLocks noGrp="1"/>
          </p:cNvSpPr>
          <p:nvPr>
            <p:ph type="title"/>
          </p:nvPr>
        </p:nvSpPr>
        <p:spPr/>
        <p:txBody>
          <a:bodyPr/>
          <a:lstStyle/>
          <a:p>
            <a:pPr algn="ctr"/>
            <a:r>
              <a:rPr lang="en-US" dirty="0" smtClean="0"/>
              <a:t>Interesting facts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indent="-457200">
              <a:buNone/>
            </a:pPr>
            <a:r>
              <a:rPr lang="en-US" dirty="0" smtClean="0"/>
              <a:t>Begun, J. W., White, K. R., &amp; </a:t>
            </a:r>
            <a:r>
              <a:rPr lang="en-US" dirty="0" err="1" smtClean="0"/>
              <a:t>Mosser</a:t>
            </a:r>
            <a:r>
              <a:rPr lang="en-US" dirty="0" smtClean="0"/>
              <a:t>, G. (2019). </a:t>
            </a:r>
            <a:r>
              <a:rPr lang="en-US" dirty="0" err="1" smtClean="0"/>
              <a:t>Interprofessional</a:t>
            </a:r>
            <a:r>
              <a:rPr lang="en-US" dirty="0" smtClean="0"/>
              <a:t> care teams: the role of the healthcare administrator. </a:t>
            </a:r>
            <a:r>
              <a:rPr lang="en-US" i="1" dirty="0" smtClean="0"/>
              <a:t>Journal of </a:t>
            </a:r>
            <a:r>
              <a:rPr lang="en-US" i="1" dirty="0" err="1" smtClean="0"/>
              <a:t>interprofessional</a:t>
            </a:r>
            <a:r>
              <a:rPr lang="en-US" i="1" dirty="0" smtClean="0"/>
              <a:t> care</a:t>
            </a:r>
            <a:r>
              <a:rPr lang="en-US" dirty="0" smtClean="0"/>
              <a:t>, </a:t>
            </a:r>
            <a:r>
              <a:rPr lang="en-US" i="1" dirty="0" smtClean="0"/>
              <a:t>25</a:t>
            </a:r>
            <a:r>
              <a:rPr lang="en-US" dirty="0" smtClean="0"/>
              <a:t>(2), 119-123.</a:t>
            </a:r>
          </a:p>
          <a:p>
            <a:pPr indent="-457200">
              <a:buNone/>
            </a:pPr>
            <a:r>
              <a:rPr lang="en-US" dirty="0" smtClean="0"/>
              <a:t>Harris, M. D. (2015). </a:t>
            </a:r>
            <a:r>
              <a:rPr lang="en-US" i="1" dirty="0" smtClean="0"/>
              <a:t>Handbook of home health care </a:t>
            </a:r>
            <a:r>
              <a:rPr lang="en-US" i="1" dirty="0" err="1" smtClean="0"/>
              <a:t>adminstration</a:t>
            </a:r>
            <a:r>
              <a:rPr lang="en-US" i="1" dirty="0" smtClean="0"/>
              <a:t>: the body of Knowledge </a:t>
            </a:r>
            <a:r>
              <a:rPr lang="en-US" dirty="0" smtClean="0"/>
              <a:t>. Jones &amp; Bartlett Learning.</a:t>
            </a:r>
          </a:p>
          <a:p>
            <a:pPr indent="-457200">
              <a:buNone/>
            </a:pPr>
            <a:r>
              <a:rPr lang="en-US" dirty="0" err="1" smtClean="0"/>
              <a:t>Kossek</a:t>
            </a:r>
            <a:r>
              <a:rPr lang="en-US" dirty="0" smtClean="0"/>
              <a:t>, E. E., </a:t>
            </a:r>
            <a:r>
              <a:rPr lang="en-US" dirty="0" err="1" smtClean="0"/>
              <a:t>Piszczek</a:t>
            </a:r>
            <a:r>
              <a:rPr lang="en-US" dirty="0" smtClean="0"/>
              <a:t>, M. M., </a:t>
            </a:r>
            <a:r>
              <a:rPr lang="en-US" dirty="0" err="1" smtClean="0"/>
              <a:t>McAlpine</a:t>
            </a:r>
            <a:r>
              <a:rPr lang="en-US" dirty="0" smtClean="0"/>
              <a:t>, K. L., Hammer, L. B., &amp; Burke, L. (2019). Filling the holes: Work schedulers as job crafters of employment practice in long-term health care. </a:t>
            </a:r>
            <a:r>
              <a:rPr lang="en-US" i="1" dirty="0" err="1" smtClean="0"/>
              <a:t>Ilr</a:t>
            </a:r>
            <a:r>
              <a:rPr lang="en-US" i="1" dirty="0" smtClean="0"/>
              <a:t> Review</a:t>
            </a:r>
            <a:r>
              <a:rPr lang="en-US" dirty="0" smtClean="0"/>
              <a:t>, </a:t>
            </a:r>
            <a:r>
              <a:rPr lang="en-US" i="1" dirty="0" smtClean="0"/>
              <a:t>69</a:t>
            </a:r>
            <a:r>
              <a:rPr lang="en-US" dirty="0" smtClean="0"/>
              <a:t>(4), 961-990.</a:t>
            </a:r>
            <a:endParaRPr lang="en-US" dirty="0"/>
          </a:p>
        </p:txBody>
      </p:sp>
      <p:sp>
        <p:nvSpPr>
          <p:cNvPr id="2" name="Title 1"/>
          <p:cNvSpPr>
            <a:spLocks noGrp="1"/>
          </p:cNvSpPr>
          <p:nvPr>
            <p:ph type="title"/>
          </p:nvPr>
        </p:nvSpPr>
        <p:spPr/>
        <p:txBody>
          <a:bodyPr/>
          <a:lstStyle/>
          <a:p>
            <a:pPr algn="ctr"/>
            <a:r>
              <a:rPr lang="en-US" dirty="0" smtClean="0"/>
              <a:t>Resources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202</TotalTime>
  <Words>1302</Words>
  <Application>Microsoft Office PowerPoint</Application>
  <PresentationFormat>On-screen Show (4:3)</PresentationFormat>
  <Paragraphs>56</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Title </vt:lpstr>
      <vt:lpstr>Reasons for Research</vt:lpstr>
      <vt:lpstr> Requirements and salary</vt:lpstr>
      <vt:lpstr>Skills and traits </vt:lpstr>
      <vt:lpstr>Duties and Responsibilities</vt:lpstr>
      <vt:lpstr>Body of Knowledge  concepts</vt:lpstr>
      <vt:lpstr>Interesting facts</vt:lpstr>
      <vt:lpstr>Resources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110</cp:revision>
  <dcterms:created xsi:type="dcterms:W3CDTF">2020-10-18T08:02:24Z</dcterms:created>
  <dcterms:modified xsi:type="dcterms:W3CDTF">2020-10-18T11:45:16Z</dcterms:modified>
</cp:coreProperties>
</file>